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9"/>
  </p:notesMasterIdLst>
  <p:sldIdLst>
    <p:sldId id="256" r:id="rId2"/>
    <p:sldId id="268" r:id="rId3"/>
    <p:sldId id="261" r:id="rId4"/>
    <p:sldId id="280" r:id="rId5"/>
    <p:sldId id="262" r:id="rId6"/>
    <p:sldId id="270" r:id="rId7"/>
    <p:sldId id="294" r:id="rId8"/>
    <p:sldId id="271" r:id="rId9"/>
    <p:sldId id="266" r:id="rId10"/>
    <p:sldId id="267" r:id="rId11"/>
    <p:sldId id="290" r:id="rId12"/>
    <p:sldId id="264" r:id="rId13"/>
    <p:sldId id="259" r:id="rId14"/>
    <p:sldId id="260" r:id="rId15"/>
    <p:sldId id="263" r:id="rId16"/>
    <p:sldId id="265" r:id="rId17"/>
    <p:sldId id="26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57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3192" y="150"/>
      </p:cViewPr>
      <p:guideLst/>
    </p:cSldViewPr>
  </p:slideViewPr>
  <p:notesTextViewPr>
    <p:cViewPr>
      <p:scale>
        <a:sx n="1" d="1"/>
        <a:sy n="1" d="1"/>
      </p:scale>
      <p:origin x="0" y="-6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IsCool</a:t>
            </a:r>
            <a:r>
              <a:rPr lang="en-GB" dirty="0"/>
              <a:t>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</a:t>
            </a:r>
            <a:r>
              <a:rPr lang="en-GB"/>
              <a:t>.OceanLiner (Accessed 16</a:t>
            </a:r>
            <a:r>
              <a:rPr lang="en-GB" baseline="30000"/>
              <a:t>th</a:t>
            </a:r>
            <a:r>
              <a:rPr lang="en-GB"/>
              <a:t> December 2024)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spreadsheets/d/1jbxad7q3dFi-GKvg4GhqPaYuQ5p925QZmp8zlzLnUxo/cop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6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1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5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Lycia Stenson</a:t>
            </a:r>
            <a:endParaRPr dirty="0"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0" name="Google Shape;2480;p4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Designer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Programmer</a:t>
            </a:r>
            <a:endParaRPr dirty="0"/>
          </a:p>
        </p:txBody>
      </p:sp>
      <p:sp>
        <p:nvSpPr>
          <p:cNvPr id="2481" name="Google Shape;2481;p4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</a:t>
            </a:r>
            <a:endParaRPr dirty="0"/>
          </a:p>
        </p:txBody>
      </p:sp>
      <p:sp>
        <p:nvSpPr>
          <p:cNvPr id="2482" name="Google Shape;2482;p4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sp>
        <p:nvSpPr>
          <p:cNvPr id="2486" name="Google Shape;2486;p4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Lisa Curtis</a:t>
            </a:r>
            <a:endParaRPr sz="1600" dirty="0"/>
          </a:p>
        </p:txBody>
      </p:sp>
      <p:sp>
        <p:nvSpPr>
          <p:cNvPr id="2487" name="Google Shape;2487;p4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Melissa Curtis</a:t>
            </a:r>
            <a:endParaRPr sz="1600" dirty="0"/>
          </a:p>
        </p:txBody>
      </p:sp>
      <p:sp>
        <p:nvSpPr>
          <p:cNvPr id="2488" name="Google Shape;2488;p4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Jupiter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8" name="Google Shape;2498;p45"/>
          <p:cNvGrpSpPr/>
          <p:nvPr/>
        </p:nvGrpSpPr>
        <p:grpSpPr>
          <a:xfrm>
            <a:off x="1841510" y="3114653"/>
            <a:ext cx="521283" cy="437518"/>
            <a:chOff x="2361225" y="3521900"/>
            <a:chExt cx="4421400" cy="589250"/>
          </a:xfrm>
        </p:grpSpPr>
        <p:cxnSp>
          <p:nvCxnSpPr>
            <p:cNvPr id="2499" name="Google Shape;2499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1" name="Google Shape;2501;p45"/>
          <p:cNvGrpSpPr/>
          <p:nvPr/>
        </p:nvGrpSpPr>
        <p:grpSpPr>
          <a:xfrm>
            <a:off x="4311358" y="3114653"/>
            <a:ext cx="521283" cy="437518"/>
            <a:chOff x="2361225" y="3521900"/>
            <a:chExt cx="4421400" cy="589250"/>
          </a:xfrm>
        </p:grpSpPr>
        <p:cxnSp>
          <p:nvCxnSpPr>
            <p:cNvPr id="2502" name="Google Shape;2502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4" name="Google Shape;2504;p45"/>
          <p:cNvGrpSpPr/>
          <p:nvPr/>
        </p:nvGrpSpPr>
        <p:grpSpPr>
          <a:xfrm>
            <a:off x="6781207" y="3114653"/>
            <a:ext cx="521283" cy="437518"/>
            <a:chOff x="2361225" y="3521900"/>
            <a:chExt cx="4421400" cy="589250"/>
          </a:xfrm>
        </p:grpSpPr>
        <p:cxnSp>
          <p:nvCxnSpPr>
            <p:cNvPr id="2505" name="Google Shape;2505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6" name="Google Shape;2506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45"/>
          <p:cNvGrpSpPr/>
          <p:nvPr/>
        </p:nvGrpSpPr>
        <p:grpSpPr>
          <a:xfrm>
            <a:off x="1988520" y="3217569"/>
            <a:ext cx="233076" cy="231663"/>
            <a:chOff x="5045775" y="1946400"/>
            <a:chExt cx="296950" cy="295150"/>
          </a:xfrm>
        </p:grpSpPr>
        <p:sp>
          <p:nvSpPr>
            <p:cNvPr id="2510" name="Google Shape;2510;p45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5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1" name="Google Shape;2521;p45"/>
          <p:cNvSpPr/>
          <p:nvPr/>
        </p:nvSpPr>
        <p:spPr>
          <a:xfrm>
            <a:off x="4454216" y="3217487"/>
            <a:ext cx="235568" cy="231840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2" name="Google Shape;2522;p45"/>
          <p:cNvGrpSpPr/>
          <p:nvPr/>
        </p:nvGrpSpPr>
        <p:grpSpPr>
          <a:xfrm>
            <a:off x="6925929" y="3217497"/>
            <a:ext cx="231840" cy="231840"/>
            <a:chOff x="5775900" y="2308125"/>
            <a:chExt cx="295375" cy="295375"/>
          </a:xfrm>
        </p:grpSpPr>
        <p:sp>
          <p:nvSpPr>
            <p:cNvPr id="2523" name="Google Shape;2523;p45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5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5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5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5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Ocean Liner Tycoon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lycia@oceanlinertycoon.com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and background</a:t>
            </a:r>
            <a:endParaRPr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Presidential reconstruction</a:t>
            </a:r>
            <a:endParaRPr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Johnson</a:t>
            </a:r>
            <a:endParaRPr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Thaddeus Stevens</a:t>
            </a:r>
            <a:endParaRPr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3481" name="Google Shape;3481;p50"/>
          <p:cNvGraphicFramePr/>
          <p:nvPr/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mockup</a:t>
            </a:r>
            <a:endParaRPr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 rotWithShape="1">
          <a:blip r:embed="rId3">
            <a:alphaModFix/>
          </a:blip>
          <a:srcRect l="17124" r="53396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7447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Immigration to the US, 1871 -1920</a:t>
            </a:r>
            <a:endParaRPr/>
          </a:p>
        </p:txBody>
      </p:sp>
      <p:sp>
        <p:nvSpPr>
          <p:cNvPr id="4438" name="Google Shape;4438;p61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9" name="Google Shape;4439;p61"/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North Central Europe</a:t>
            </a:r>
            <a:endParaRPr sz="1700"/>
          </a:p>
        </p:txBody>
      </p:sp>
      <p:sp>
        <p:nvSpPr>
          <p:cNvPr id="4440" name="Google Shape;4440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4441" name="Google Shape;4441;p61"/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Southern Europe</a:t>
            </a:r>
            <a:endParaRPr sz="1700"/>
          </a:p>
        </p:txBody>
      </p:sp>
      <p:sp>
        <p:nvSpPr>
          <p:cNvPr id="4442" name="Google Shape;4442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4443" name="Google Shape;4443;p61"/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Americans</a:t>
            </a:r>
            <a:endParaRPr sz="1700"/>
          </a:p>
        </p:txBody>
      </p:sp>
      <p:sp>
        <p:nvSpPr>
          <p:cNvPr id="4444" name="Google Shape;4444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45" name="Google Shape;4445;p61"/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Asia and others</a:t>
            </a:r>
            <a:endParaRPr sz="1700"/>
          </a:p>
        </p:txBody>
      </p:sp>
      <p:sp>
        <p:nvSpPr>
          <p:cNvPr id="4446" name="Google Shape;4446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47" name="Google Shape;4447;p61"/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/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/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/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1" name="Google Shape;4451;p6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675" y="1322525"/>
            <a:ext cx="2956250" cy="27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then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Rooms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During both the ship building and micromanage stages of the game, when the player zooms in the perspective closer the rooms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large iceberg in the ocean&#10;&#10;Description automatically generated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49" b="149"/>
          <a:stretch>
            <a:fillRect/>
          </a:stretch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594535" y="4528913"/>
            <a:ext cx="3954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Brady runs the popular YouTube channel Oceanliner Designs. Sponsoring his content will allow the game to reach a large audience of maritime enthusiasts.</a:t>
            </a:r>
            <a:endParaRPr dirty="0"/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The player captains the Titanic. As a tycoon game it shares some similarities with our game but lacks ship building mechanics.</a:t>
            </a:r>
            <a:endParaRPr sz="1100" dirty="0"/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Players build and pilot vehicles including ships. Features building mechanics, but available for desktop only. The game does not contain a passenger tycoon aspect, instead focusing on a disaster relief career mode.</a:t>
            </a:r>
            <a:endParaRPr sz="1100" dirty="0"/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builds a nuclear power plant, transporting equipment and resources via boats.</a:t>
            </a:r>
            <a:endParaRPr sz="1100" dirty="0"/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controls four famous ocean liners navigating in and out of ports. The game lacks the ship building aspect and the tycoon business aspects present in ‘Ocean Liner Tycoon’</a:t>
            </a:r>
            <a:endParaRPr sz="1100" dirty="0"/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1868</Words>
  <Application>Microsoft Office PowerPoint</Application>
  <PresentationFormat>On-screen Show (16:9)</PresentationFormat>
  <Paragraphs>267</Paragraphs>
  <Slides>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Rooms</vt:lpstr>
      <vt:lpstr>‘The Natural Predator of the Ocean Liner’</vt:lpstr>
      <vt:lpstr>PowerPoint Presentation</vt:lpstr>
      <vt:lpstr>‘Our friend Mike Brady from Oceanliner Designs’</vt:lpstr>
      <vt:lpstr>Competitors What’s different about ‘Ocean Liner Tycoon’?</vt:lpstr>
      <vt:lpstr>The Team</vt:lpstr>
      <vt:lpstr>Ocean Liner Tycoon</vt:lpstr>
      <vt:lpstr>The Gameplay Loop</vt:lpstr>
      <vt:lpstr>- Whoa! -</vt:lpstr>
      <vt:lpstr>Introduction</vt:lpstr>
      <vt:lpstr>Context and background</vt:lpstr>
      <vt:lpstr>Presidential reconstruction</vt:lpstr>
      <vt:lpstr>—Someone Famous</vt:lpstr>
      <vt:lpstr>Comparison</vt:lpstr>
      <vt:lpstr>98,300,000</vt:lpstr>
      <vt:lpstr>9h 55m 23s</vt:lpstr>
      <vt:lpstr>Workforce distribution in the Gilded Age</vt:lpstr>
      <vt:lpstr>Computer mockup</vt:lpstr>
      <vt:lpstr>Tablet mockup</vt:lpstr>
      <vt:lpstr>Phone mockup</vt:lpstr>
      <vt:lpstr>The Gilded Age: 1870-1900</vt:lpstr>
      <vt:lpstr>The key aspects</vt:lpstr>
      <vt:lpstr>Reconstruction amendments</vt:lpstr>
      <vt:lpstr>Immigration to the US, 1871 -1920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Stenson, Lycia</cp:lastModifiedBy>
  <cp:revision>110</cp:revision>
  <dcterms:modified xsi:type="dcterms:W3CDTF">2024-12-16T19:31:09Z</dcterms:modified>
</cp:coreProperties>
</file>